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2" r:id="rId8"/>
    <p:sldId id="263" r:id="rId9"/>
    <p:sldId id="268" r:id="rId10"/>
    <p:sldId id="267" r:id="rId11"/>
    <p:sldId id="264" r:id="rId12"/>
    <p:sldId id="266" r:id="rId13"/>
    <p:sldId id="269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02B"/>
    <a:srgbClr val="EAB200"/>
    <a:srgbClr val="FFC301"/>
    <a:srgbClr val="008E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bolshyevyzovynso.ru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0FA66C1-DDAD-4AF2-86D2-8DB8076070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0318" y="941008"/>
            <a:ext cx="5829177" cy="770231"/>
          </a:xfrm>
        </p:spPr>
        <p:txBody>
          <a:bodyPr>
            <a:noAutofit/>
          </a:bodyPr>
          <a:lstStyle/>
          <a:p>
            <a:pPr algn="l"/>
            <a:r>
              <a:rPr lang="ru-RU" sz="1600" dirty="0">
                <a:solidFill>
                  <a:srgbClr val="00602B"/>
                </a:solidFill>
              </a:rPr>
              <a:t>МУНИЦИПАЛЬНЫЙ РЕСУРСНЫЙ ЦЕНТР ВЫЯВЛЕНИЯ</a:t>
            </a:r>
          </a:p>
          <a:p>
            <a:pPr algn="l">
              <a:tabLst>
                <a:tab pos="720725" algn="l"/>
              </a:tabLst>
            </a:pPr>
            <a:r>
              <a:rPr lang="ru-RU" sz="1600" dirty="0">
                <a:solidFill>
                  <a:srgbClr val="00602B"/>
                </a:solidFill>
              </a:rPr>
              <a:t>И ПОДДЕРЖКИ ОДАРЕННЫХ ДЕТЕЙ ЧУЛЫМСКОГО РАЙОНА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005639-AF92-4102-BBFA-A8FF150DCC9F}"/>
              </a:ext>
            </a:extLst>
          </p:cNvPr>
          <p:cNvSpPr txBox="1"/>
          <p:nvPr/>
        </p:nvSpPr>
        <p:spPr>
          <a:xfrm>
            <a:off x="467360" y="2722880"/>
            <a:ext cx="93268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EAB200"/>
                </a:solidFill>
              </a:rPr>
              <a:t>АНАЛИЗ ДЕЯТЕЛЬНОСТИ МРЦ.                                         </a:t>
            </a:r>
          </a:p>
          <a:p>
            <a:pPr algn="ctr"/>
            <a:endParaRPr lang="ru-RU" sz="4400" b="1" dirty="0">
              <a:solidFill>
                <a:srgbClr val="EAB200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6C162D-583A-4F92-A299-B340EF553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0312" y="459832"/>
            <a:ext cx="1732583" cy="1732583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083801" y="3655700"/>
            <a:ext cx="80767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solidFill>
                  <a:srgbClr val="EAB200"/>
                </a:solidFill>
              </a:rPr>
              <a:t> ПЕРСПЕКТИВЫ РАБОТЫ </a:t>
            </a:r>
          </a:p>
        </p:txBody>
      </p:sp>
    </p:spTree>
    <p:extLst>
      <p:ext uri="{BB962C8B-B14F-4D97-AF65-F5344CB8AC3E}">
        <p14:creationId xmlns:p14="http://schemas.microsoft.com/office/powerpoint/2010/main" val="1499491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9026DDB-CEA3-4007-BCE5-F871F2DD0FFB}"/>
              </a:ext>
            </a:extLst>
          </p:cNvPr>
          <p:cNvSpPr/>
          <p:nvPr/>
        </p:nvSpPr>
        <p:spPr>
          <a:xfrm>
            <a:off x="2159925" y="419360"/>
            <a:ext cx="5557421" cy="451835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Муниципальный ресурсный центр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DA37291-C2EA-479C-9D9D-0C7C3773283C}"/>
              </a:ext>
            </a:extLst>
          </p:cNvPr>
          <p:cNvSpPr/>
          <p:nvPr/>
        </p:nvSpPr>
        <p:spPr>
          <a:xfrm>
            <a:off x="3145351" y="1332228"/>
            <a:ext cx="3586568" cy="89146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</a:rPr>
              <a:t> Одаренные дети                            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6541FF1-BFA4-4199-88A1-20F7D9A31BAB}"/>
              </a:ext>
            </a:extLst>
          </p:cNvPr>
          <p:cNvSpPr/>
          <p:nvPr/>
        </p:nvSpPr>
        <p:spPr>
          <a:xfrm>
            <a:off x="3664480" y="2548353"/>
            <a:ext cx="2548311" cy="1029719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Выявление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19A9622-7186-452D-B383-0E548B73CFE8}"/>
              </a:ext>
            </a:extLst>
          </p:cNvPr>
          <p:cNvSpPr/>
          <p:nvPr/>
        </p:nvSpPr>
        <p:spPr>
          <a:xfrm>
            <a:off x="320987" y="2583123"/>
            <a:ext cx="2564454" cy="1029719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Развитие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E1D8839-F70A-491E-AFD9-24D83E742271}"/>
              </a:ext>
            </a:extLst>
          </p:cNvPr>
          <p:cNvSpPr/>
          <p:nvPr/>
        </p:nvSpPr>
        <p:spPr>
          <a:xfrm>
            <a:off x="7018088" y="2535257"/>
            <a:ext cx="2593272" cy="994949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Поддержка</a:t>
            </a:r>
          </a:p>
        </p:txBody>
      </p: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9762453C-21E7-4D9E-94D9-A0C624932E75}"/>
              </a:ext>
            </a:extLst>
          </p:cNvPr>
          <p:cNvCxnSpPr>
            <a:cxnSpLocks/>
          </p:cNvCxnSpPr>
          <p:nvPr/>
        </p:nvCxnSpPr>
        <p:spPr>
          <a:xfrm>
            <a:off x="4938635" y="955040"/>
            <a:ext cx="0" cy="3467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3CFA1502-6B36-4576-8129-78843BC71ECE}"/>
              </a:ext>
            </a:extLst>
          </p:cNvPr>
          <p:cNvCxnSpPr>
            <a:cxnSpLocks/>
          </p:cNvCxnSpPr>
          <p:nvPr/>
        </p:nvCxnSpPr>
        <p:spPr>
          <a:xfrm flipH="1">
            <a:off x="1885124" y="1759484"/>
            <a:ext cx="1047565" cy="68358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CC148FE2-9242-4ED4-8594-22BD180AC5C6}"/>
              </a:ext>
            </a:extLst>
          </p:cNvPr>
          <p:cNvCxnSpPr>
            <a:cxnSpLocks/>
          </p:cNvCxnSpPr>
          <p:nvPr/>
        </p:nvCxnSpPr>
        <p:spPr>
          <a:xfrm>
            <a:off x="4938635" y="2267712"/>
            <a:ext cx="0" cy="23206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D2746CEF-22DC-43D9-A0FC-88F738BEDA52}"/>
              </a:ext>
            </a:extLst>
          </p:cNvPr>
          <p:cNvCxnSpPr>
            <a:cxnSpLocks/>
          </p:cNvCxnSpPr>
          <p:nvPr/>
        </p:nvCxnSpPr>
        <p:spPr>
          <a:xfrm>
            <a:off x="6963151" y="1787919"/>
            <a:ext cx="1056443" cy="62671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F4D2080-B74F-4231-8311-2D31CF1CD02C}"/>
              </a:ext>
            </a:extLst>
          </p:cNvPr>
          <p:cNvSpPr/>
          <p:nvPr/>
        </p:nvSpPr>
        <p:spPr>
          <a:xfrm>
            <a:off x="357351" y="4075456"/>
            <a:ext cx="9274329" cy="626711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     </a:t>
            </a:r>
            <a:r>
              <a:rPr lang="ru-RU" dirty="0">
                <a:solidFill>
                  <a:schemeClr val="tx1"/>
                </a:solidFill>
              </a:rPr>
              <a:t>Наука, искусство, спорт</a:t>
            </a:r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F1795938-DFD7-4C33-9D05-FA3B34680420}"/>
              </a:ext>
            </a:extLst>
          </p:cNvPr>
          <p:cNvCxnSpPr>
            <a:cxnSpLocks/>
          </p:cNvCxnSpPr>
          <p:nvPr/>
        </p:nvCxnSpPr>
        <p:spPr>
          <a:xfrm>
            <a:off x="1393991" y="3691582"/>
            <a:ext cx="0" cy="32432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6B39C525-D6CA-4F53-9F42-63BC3B7EBF3E}"/>
              </a:ext>
            </a:extLst>
          </p:cNvPr>
          <p:cNvCxnSpPr>
            <a:cxnSpLocks/>
          </p:cNvCxnSpPr>
          <p:nvPr/>
        </p:nvCxnSpPr>
        <p:spPr>
          <a:xfrm>
            <a:off x="4938635" y="3663642"/>
            <a:ext cx="0" cy="32432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BFD435E7-C033-4F99-95D7-A2EED6CB59FA}"/>
              </a:ext>
            </a:extLst>
          </p:cNvPr>
          <p:cNvCxnSpPr>
            <a:cxnSpLocks/>
          </p:cNvCxnSpPr>
          <p:nvPr/>
        </p:nvCxnSpPr>
        <p:spPr>
          <a:xfrm>
            <a:off x="9055420" y="3673802"/>
            <a:ext cx="0" cy="32432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C1824890-000E-4401-AFDE-D751E02F56E7}"/>
              </a:ext>
            </a:extLst>
          </p:cNvPr>
          <p:cNvSpPr/>
          <p:nvPr/>
        </p:nvSpPr>
        <p:spPr>
          <a:xfrm>
            <a:off x="1295572" y="5116188"/>
            <a:ext cx="7286127" cy="1317727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600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естандартные занятия,  исследовательская деятельность,  работа с дополнительной литературой,  выставки творческих работ, участие  в олимпиадах, конференциях, конкурсах</a:t>
            </a:r>
            <a:endParaRPr lang="ru-RU" sz="16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62AB60E9-3111-4A17-8BF1-D9BD3B1D387B}"/>
              </a:ext>
            </a:extLst>
          </p:cNvPr>
          <p:cNvCxnSpPr>
            <a:cxnSpLocks/>
          </p:cNvCxnSpPr>
          <p:nvPr/>
        </p:nvCxnSpPr>
        <p:spPr>
          <a:xfrm>
            <a:off x="4937951" y="4819650"/>
            <a:ext cx="1368" cy="23732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0422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D1BC523-9BAC-44EE-80C9-63ED63F20545}"/>
              </a:ext>
            </a:extLst>
          </p:cNvPr>
          <p:cNvSpPr/>
          <p:nvPr/>
        </p:nvSpPr>
        <p:spPr>
          <a:xfrm>
            <a:off x="1508811" y="1520519"/>
            <a:ext cx="7164268" cy="1141414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</a:rPr>
              <a:t>Муниципальный ресурсный центр                                        выявления и поддержки одаренных детей                             Чулымского района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975A349-2748-48D4-828F-1286FA5DD39D}"/>
              </a:ext>
            </a:extLst>
          </p:cNvPr>
          <p:cNvSpPr/>
          <p:nvPr/>
        </p:nvSpPr>
        <p:spPr>
          <a:xfrm>
            <a:off x="3013576" y="3093613"/>
            <a:ext cx="4154738" cy="1545363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</a:rPr>
              <a:t>НАУКА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(химия, физика, математика, биология, информатика)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D9F9A6B-279C-49D4-9959-38A132B8D1FE}"/>
              </a:ext>
            </a:extLst>
          </p:cNvPr>
          <p:cNvSpPr/>
          <p:nvPr/>
        </p:nvSpPr>
        <p:spPr>
          <a:xfrm>
            <a:off x="498974" y="4980580"/>
            <a:ext cx="3905278" cy="1545363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</a:rPr>
              <a:t>ИСКУССТВО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(живопись, архитектура, вокал, инструментальное исполнительство, художественное слово)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DCACC79-82F6-4C7F-B422-81FEF0C95D1E}"/>
              </a:ext>
            </a:extLst>
          </p:cNvPr>
          <p:cNvSpPr/>
          <p:nvPr/>
        </p:nvSpPr>
        <p:spPr>
          <a:xfrm>
            <a:off x="2312235" y="338080"/>
            <a:ext cx="5557421" cy="736847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Региональный центр «Альтаир»</a:t>
            </a:r>
          </a:p>
        </p:txBody>
      </p: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DEBA45FD-9383-4F48-B214-5AC6830A3CB9}"/>
              </a:ext>
            </a:extLst>
          </p:cNvPr>
          <p:cNvCxnSpPr>
            <a:cxnSpLocks/>
          </p:cNvCxnSpPr>
          <p:nvPr/>
        </p:nvCxnSpPr>
        <p:spPr>
          <a:xfrm>
            <a:off x="5090945" y="1158240"/>
            <a:ext cx="0" cy="31397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E275B27D-8186-487E-A4D4-1105D5E779B8}"/>
              </a:ext>
            </a:extLst>
          </p:cNvPr>
          <p:cNvCxnSpPr>
            <a:cxnSpLocks/>
          </p:cNvCxnSpPr>
          <p:nvPr/>
        </p:nvCxnSpPr>
        <p:spPr>
          <a:xfrm>
            <a:off x="5090945" y="2753360"/>
            <a:ext cx="0" cy="2720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A1E0175F-F4D7-4BFA-82AF-A1E717BD763A}"/>
              </a:ext>
            </a:extLst>
          </p:cNvPr>
          <p:cNvCxnSpPr>
            <a:cxnSpLocks/>
          </p:cNvCxnSpPr>
          <p:nvPr/>
        </p:nvCxnSpPr>
        <p:spPr>
          <a:xfrm>
            <a:off x="2105093" y="2834098"/>
            <a:ext cx="0" cy="19974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F5B86991-B0D4-416C-8300-4C203BFA935D}"/>
              </a:ext>
            </a:extLst>
          </p:cNvPr>
          <p:cNvCxnSpPr>
            <a:cxnSpLocks/>
          </p:cNvCxnSpPr>
          <p:nvPr/>
        </p:nvCxnSpPr>
        <p:spPr>
          <a:xfrm flipH="1">
            <a:off x="8032411" y="2798871"/>
            <a:ext cx="1" cy="206599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A4FDD05D-E4A8-4A4B-9994-357FD28B2355}"/>
              </a:ext>
            </a:extLst>
          </p:cNvPr>
          <p:cNvSpPr/>
          <p:nvPr/>
        </p:nvSpPr>
        <p:spPr>
          <a:xfrm>
            <a:off x="5369289" y="4933077"/>
            <a:ext cx="3762652" cy="1592866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</a:rPr>
              <a:t>СПОРТ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(лыжи, баскетбол, самбо, шахматы)</a:t>
            </a:r>
          </a:p>
        </p:txBody>
      </p:sp>
    </p:spTree>
    <p:extLst>
      <p:ext uri="{BB962C8B-B14F-4D97-AF65-F5344CB8AC3E}">
        <p14:creationId xmlns:p14="http://schemas.microsoft.com/office/powerpoint/2010/main" val="3639114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20C521-5415-44F7-ADEA-A97CE24DE5A5}"/>
              </a:ext>
            </a:extLst>
          </p:cNvPr>
          <p:cNvSpPr txBox="1"/>
          <p:nvPr/>
        </p:nvSpPr>
        <p:spPr>
          <a:xfrm>
            <a:off x="1352145" y="350196"/>
            <a:ext cx="542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        </a:t>
            </a:r>
            <a:r>
              <a:rPr lang="ru-RU" sz="2800" b="1" dirty="0">
                <a:solidFill>
                  <a:srgbClr val="00602B"/>
                </a:solidFill>
              </a:rPr>
              <a:t>Направление</a:t>
            </a:r>
            <a:r>
              <a:rPr lang="ru-RU" dirty="0">
                <a:solidFill>
                  <a:srgbClr val="00602B"/>
                </a:solidFill>
              </a:rPr>
              <a:t> </a:t>
            </a:r>
            <a:r>
              <a:rPr lang="ru-RU" sz="3200" b="1" dirty="0">
                <a:solidFill>
                  <a:srgbClr val="00602B"/>
                </a:solidFill>
                <a:cs typeface="Arial" panose="020B0604020202020204" pitchFamily="34" charset="0"/>
              </a:rPr>
              <a:t>«НАУКА»</a:t>
            </a:r>
          </a:p>
        </p:txBody>
      </p:sp>
      <p:sp>
        <p:nvSpPr>
          <p:cNvPr id="4" name="Стрелка: вправо 3">
            <a:extLst>
              <a:ext uri="{FF2B5EF4-FFF2-40B4-BE49-F238E27FC236}">
                <a16:creationId xmlns:a16="http://schemas.microsoft.com/office/drawing/2014/main" id="{A49104DC-E5CC-4228-BAF1-DEF62BBF0521}"/>
              </a:ext>
            </a:extLst>
          </p:cNvPr>
          <p:cNvSpPr/>
          <p:nvPr/>
        </p:nvSpPr>
        <p:spPr>
          <a:xfrm>
            <a:off x="887703" y="554477"/>
            <a:ext cx="1274323" cy="301557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BADE8A-55E5-4DE9-A28E-AB60FBF8B3B7}"/>
              </a:ext>
            </a:extLst>
          </p:cNvPr>
          <p:cNvSpPr txBox="1"/>
          <p:nvPr/>
        </p:nvSpPr>
        <p:spPr>
          <a:xfrm>
            <a:off x="789346" y="1289279"/>
            <a:ext cx="9285051" cy="4365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М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униципальный этап ВСОШ (победители и призеры</a:t>
            </a: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 -  77 человек по 10 предметам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, участники регионального этапа - </a:t>
            </a: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 7 обучающихся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endParaRPr lang="ru-RU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Районная интеллектуальная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квиз-игра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«Эрудиты» физико-математической направленности (3 организации /18 участников)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endParaRPr lang="ru-RU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Экспериментариум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«Научная среда» по предметам естественнонаучной направленности: биологии, географии, химии (3 организации / 37 участников)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endParaRPr lang="ru-RU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Районная каникулярная школа по техническому творчеству                                       (8 организаций /102 участника)</a:t>
            </a:r>
          </a:p>
        </p:txBody>
      </p:sp>
      <p:sp>
        <p:nvSpPr>
          <p:cNvPr id="6" name="Управляющая кнопка: &quot;Вперед&quot; или &quot;Следующий&quot;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D00C9A9-7E6E-4063-81FE-5E9FCA0D2BEE}"/>
              </a:ext>
            </a:extLst>
          </p:cNvPr>
          <p:cNvSpPr/>
          <p:nvPr/>
        </p:nvSpPr>
        <p:spPr>
          <a:xfrm>
            <a:off x="363013" y="1424670"/>
            <a:ext cx="379378" cy="344968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Управляющая кнопка: &quot;Вперед&quot; или &quot;Следующий&quot; 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3A3EC70-7A22-40F4-B0C3-1E6AB5C1EDCA}"/>
              </a:ext>
            </a:extLst>
          </p:cNvPr>
          <p:cNvSpPr/>
          <p:nvPr/>
        </p:nvSpPr>
        <p:spPr>
          <a:xfrm>
            <a:off x="363013" y="2611181"/>
            <a:ext cx="379378" cy="344968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8" name="Управляющая кнопка: &quot;Вперед&quot; или &quot;Следующий&quot;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A215340-0179-43CD-8992-2F7D802D2180}"/>
              </a:ext>
            </a:extLst>
          </p:cNvPr>
          <p:cNvSpPr/>
          <p:nvPr/>
        </p:nvSpPr>
        <p:spPr>
          <a:xfrm>
            <a:off x="363013" y="3823040"/>
            <a:ext cx="379378" cy="344968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9" name="Управляющая кнопка: &quot;Вперед&quot; или &quot;Следующий&quot;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73B8EFE9-D17E-4E9C-8A93-3BB0CFEDB357}"/>
              </a:ext>
            </a:extLst>
          </p:cNvPr>
          <p:cNvSpPr/>
          <p:nvPr/>
        </p:nvSpPr>
        <p:spPr>
          <a:xfrm>
            <a:off x="363013" y="4958751"/>
            <a:ext cx="379378" cy="344968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2058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: вправо 1">
            <a:extLst>
              <a:ext uri="{FF2B5EF4-FFF2-40B4-BE49-F238E27FC236}">
                <a16:creationId xmlns:a16="http://schemas.microsoft.com/office/drawing/2014/main" id="{3F723878-DE83-43EB-8125-4B1FFF636F29}"/>
              </a:ext>
            </a:extLst>
          </p:cNvPr>
          <p:cNvSpPr/>
          <p:nvPr/>
        </p:nvSpPr>
        <p:spPr>
          <a:xfrm>
            <a:off x="918183" y="554477"/>
            <a:ext cx="1274323" cy="301557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646ADC-3600-45E5-9D5F-6539F5A9A81F}"/>
              </a:ext>
            </a:extLst>
          </p:cNvPr>
          <p:cNvSpPr txBox="1"/>
          <p:nvPr/>
        </p:nvSpPr>
        <p:spPr>
          <a:xfrm>
            <a:off x="1352145" y="350196"/>
            <a:ext cx="7305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      </a:t>
            </a:r>
            <a:r>
              <a:rPr lang="ru-RU" sz="2800" b="1" dirty="0">
                <a:solidFill>
                  <a:srgbClr val="00602B"/>
                </a:solidFill>
              </a:rPr>
              <a:t>Направление</a:t>
            </a:r>
            <a:r>
              <a:rPr lang="ru-RU" dirty="0">
                <a:solidFill>
                  <a:srgbClr val="00602B"/>
                </a:solidFill>
              </a:rPr>
              <a:t> </a:t>
            </a:r>
            <a:r>
              <a:rPr lang="ru-RU" sz="3200" b="1" dirty="0">
                <a:solidFill>
                  <a:srgbClr val="00602B"/>
                </a:solidFill>
                <a:cs typeface="Arial" panose="020B0604020202020204" pitchFamily="34" charset="0"/>
              </a:rPr>
              <a:t>«ИСКУССТВО»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60ED61-8FCD-4814-8F72-E629AA9C7173}"/>
              </a:ext>
            </a:extLst>
          </p:cNvPr>
          <p:cNvSpPr txBox="1"/>
          <p:nvPr/>
        </p:nvSpPr>
        <p:spPr>
          <a:xfrm>
            <a:off x="792913" y="1291652"/>
            <a:ext cx="10301592" cy="4397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  <a:tabLst>
                <a:tab pos="1882140" algn="l"/>
              </a:tabLst>
            </a:pP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Дневная профильная смена «Волшебный мир искусства» художественной</a:t>
            </a:r>
          </a:p>
          <a:p>
            <a:pPr>
              <a:spcAft>
                <a:spcPts val="1000"/>
              </a:spcAft>
              <a:tabLst>
                <a:tab pos="1882140" algn="l"/>
              </a:tabLst>
            </a:pP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направленности (4 организации /106 участников)</a:t>
            </a:r>
          </a:p>
          <a:p>
            <a:pPr>
              <a:spcAft>
                <a:spcPts val="1000"/>
              </a:spcAft>
              <a:tabLst>
                <a:tab pos="1882140" algn="l"/>
              </a:tabLst>
            </a:pPr>
            <a:endParaRPr lang="ru-RU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  <a:tabLst>
                <a:tab pos="1882140" algn="l"/>
              </a:tabLst>
            </a:pP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Районный конкурс хореографических коллективов «Здравствуй, мир!»                                                     (2 организации /12 участников)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endParaRPr lang="ru-RU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  <a:tabLst>
                <a:tab pos="1882140" algn="l"/>
              </a:tabLst>
            </a:pP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Районный конкурс литературно-художественного творчества</a:t>
            </a: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«Шедевры из                            чернильницы» </a:t>
            </a: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(7 организаций / 24 участника)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endParaRPr lang="ru-RU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  <a:tabLst>
                <a:tab pos="1882140" algn="l"/>
              </a:tabLst>
            </a:pP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Муниципальный этап «Большого Всероссийского фестиваля детского юношеского   творчества» (9 организаций /104 участника) 6 работ стали призерами                          регионального этапа</a:t>
            </a:r>
          </a:p>
        </p:txBody>
      </p:sp>
      <p:sp>
        <p:nvSpPr>
          <p:cNvPr id="5" name="Управляющая кнопка: &quot;Вперед&quot; или &quot;Следующий&quot;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6095855-383B-4533-A597-529CD9E214A9}"/>
              </a:ext>
            </a:extLst>
          </p:cNvPr>
          <p:cNvSpPr/>
          <p:nvPr/>
        </p:nvSpPr>
        <p:spPr>
          <a:xfrm>
            <a:off x="341553" y="1386251"/>
            <a:ext cx="379378" cy="344968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Управляющая кнопка: &quot;Вперед&quot; или &quot;Следующий&quot;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51E5A5-E3C0-4F74-ADE0-5783EC576E98}"/>
              </a:ext>
            </a:extLst>
          </p:cNvPr>
          <p:cNvSpPr/>
          <p:nvPr/>
        </p:nvSpPr>
        <p:spPr>
          <a:xfrm>
            <a:off x="341553" y="2628325"/>
            <a:ext cx="379378" cy="344968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Управляющая кнопка: &quot;Вперед&quot; или &quot;Следующий&quot; 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9C255E18-F8C4-4B42-BABC-C228EE850701}"/>
              </a:ext>
            </a:extLst>
          </p:cNvPr>
          <p:cNvSpPr/>
          <p:nvPr/>
        </p:nvSpPr>
        <p:spPr>
          <a:xfrm>
            <a:off x="343587" y="3733015"/>
            <a:ext cx="379378" cy="344968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8" name="Управляющая кнопка: &quot;Вперед&quot; или &quot;Следующий&quot;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16B8CDE-AD61-453F-97C9-E8540D810EEA}"/>
              </a:ext>
            </a:extLst>
          </p:cNvPr>
          <p:cNvSpPr/>
          <p:nvPr/>
        </p:nvSpPr>
        <p:spPr>
          <a:xfrm>
            <a:off x="341553" y="4853169"/>
            <a:ext cx="379378" cy="344968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852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: вправо 1">
            <a:extLst>
              <a:ext uri="{FF2B5EF4-FFF2-40B4-BE49-F238E27FC236}">
                <a16:creationId xmlns:a16="http://schemas.microsoft.com/office/drawing/2014/main" id="{8E146848-BA96-4FCB-A0E0-AFB3824ACF6F}"/>
              </a:ext>
            </a:extLst>
          </p:cNvPr>
          <p:cNvSpPr/>
          <p:nvPr/>
        </p:nvSpPr>
        <p:spPr>
          <a:xfrm>
            <a:off x="938503" y="554477"/>
            <a:ext cx="1274323" cy="301557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DC61B3-39C0-4D40-9D97-B3128B005655}"/>
              </a:ext>
            </a:extLst>
          </p:cNvPr>
          <p:cNvSpPr txBox="1"/>
          <p:nvPr/>
        </p:nvSpPr>
        <p:spPr>
          <a:xfrm>
            <a:off x="1352145" y="350196"/>
            <a:ext cx="6536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        </a:t>
            </a:r>
            <a:r>
              <a:rPr lang="ru-RU" sz="2800" b="1" dirty="0">
                <a:solidFill>
                  <a:srgbClr val="00602B"/>
                </a:solidFill>
              </a:rPr>
              <a:t>Направление</a:t>
            </a:r>
            <a:r>
              <a:rPr lang="ru-RU" sz="2800" dirty="0">
                <a:solidFill>
                  <a:srgbClr val="00602B"/>
                </a:solidFill>
              </a:rPr>
              <a:t> </a:t>
            </a:r>
            <a:r>
              <a:rPr lang="ru-RU" sz="2800" b="1" dirty="0">
                <a:solidFill>
                  <a:srgbClr val="00602B"/>
                </a:solidFill>
                <a:cs typeface="Arial" panose="020B0604020202020204" pitchFamily="34" charset="0"/>
              </a:rPr>
              <a:t>«</a:t>
            </a:r>
            <a:r>
              <a:rPr lang="ru-RU" sz="2800" b="1" dirty="0">
                <a:solidFill>
                  <a:srgbClr val="00602B"/>
                </a:solidFill>
              </a:rPr>
              <a:t>СПОРТ</a:t>
            </a:r>
            <a:r>
              <a:rPr lang="ru-RU" sz="2800" b="1" dirty="0">
                <a:solidFill>
                  <a:srgbClr val="00602B"/>
                </a:solidFill>
                <a:cs typeface="Arial" panose="020B0604020202020204" pitchFamily="34" charset="0"/>
              </a:rPr>
              <a:t>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10AFFA-816B-4C13-A0CD-E5F532448A4A}"/>
              </a:ext>
            </a:extLst>
          </p:cNvPr>
          <p:cNvSpPr txBox="1"/>
          <p:nvPr/>
        </p:nvSpPr>
        <p:spPr>
          <a:xfrm>
            <a:off x="856625" y="5717642"/>
            <a:ext cx="9840897" cy="702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Был проведен семинар для педагогов «Развитие технического творчества                                         в системе дополнительного образования». (4 организации, 10 участников)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21BD55-BE2F-4207-A410-82F711BA6EE5}"/>
              </a:ext>
            </a:extLst>
          </p:cNvPr>
          <p:cNvSpPr txBox="1"/>
          <p:nvPr/>
        </p:nvSpPr>
        <p:spPr>
          <a:xfrm>
            <a:off x="835615" y="1429147"/>
            <a:ext cx="8624656" cy="1339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Муниципальный этап Всероссийской интерактивной выставки достижений обучающихся в области науки, культуры и спорта «Открытия-2030» (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организация / 6  человек). 3 обучающихся стали призерами регионального этапа.</a:t>
            </a:r>
          </a:p>
        </p:txBody>
      </p:sp>
      <p:sp>
        <p:nvSpPr>
          <p:cNvPr id="7" name="Стрелка: вправо 6">
            <a:extLst>
              <a:ext uri="{FF2B5EF4-FFF2-40B4-BE49-F238E27FC236}">
                <a16:creationId xmlns:a16="http://schemas.microsoft.com/office/drawing/2014/main" id="{AE75CD70-36EB-492E-AE4E-CE373509E40B}"/>
              </a:ext>
            </a:extLst>
          </p:cNvPr>
          <p:cNvSpPr/>
          <p:nvPr/>
        </p:nvSpPr>
        <p:spPr>
          <a:xfrm>
            <a:off x="929538" y="5070221"/>
            <a:ext cx="1274323" cy="301557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Управляющая кнопка: &quot;Вперед&quot; или &quot;Следующий&quot;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4534B7B3-F821-4380-AF3B-E845DB466B55}"/>
              </a:ext>
            </a:extLst>
          </p:cNvPr>
          <p:cNvSpPr/>
          <p:nvPr/>
        </p:nvSpPr>
        <p:spPr>
          <a:xfrm>
            <a:off x="401955" y="1011529"/>
            <a:ext cx="379378" cy="344968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829704-CB77-4847-8817-E48E63E7B02A}"/>
              </a:ext>
            </a:extLst>
          </p:cNvPr>
          <p:cNvSpPr txBox="1"/>
          <p:nvPr/>
        </p:nvSpPr>
        <p:spPr>
          <a:xfrm>
            <a:off x="812395" y="990445"/>
            <a:ext cx="5366552" cy="384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Обучающий курс «Школа шахматиста»</a:t>
            </a:r>
            <a:endParaRPr lang="ru-RU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472A0B59-39C3-4D01-B083-AAB5B200F9C2}"/>
              </a:ext>
            </a:extLst>
          </p:cNvPr>
          <p:cNvSpPr/>
          <p:nvPr/>
        </p:nvSpPr>
        <p:spPr>
          <a:xfrm>
            <a:off x="401955" y="1579060"/>
            <a:ext cx="379378" cy="344968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69ED1A-1B5D-4459-B881-E73305A8CCEA}"/>
              </a:ext>
            </a:extLst>
          </p:cNvPr>
          <p:cNvSpPr txBox="1"/>
          <p:nvPr/>
        </p:nvSpPr>
        <p:spPr>
          <a:xfrm>
            <a:off x="2198366" y="4959389"/>
            <a:ext cx="6536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602B"/>
                </a:solidFill>
              </a:rPr>
              <a:t>Взаимодействие с педагогами</a:t>
            </a:r>
            <a:endParaRPr lang="ru-RU" sz="2800" b="1" dirty="0">
              <a:solidFill>
                <a:srgbClr val="00602B"/>
              </a:solidFill>
              <a:cs typeface="Arial" panose="020B0604020202020204" pitchFamily="34" charset="0"/>
            </a:endParaRPr>
          </a:p>
        </p:txBody>
      </p:sp>
      <p:sp>
        <p:nvSpPr>
          <p:cNvPr id="12" name="Управляющая кнопка: &quot;Вперед&quot; или &quot;Следующий&quot; 1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680AA33-B587-41CC-B266-873C989A1493}"/>
              </a:ext>
            </a:extLst>
          </p:cNvPr>
          <p:cNvSpPr/>
          <p:nvPr/>
        </p:nvSpPr>
        <p:spPr>
          <a:xfrm>
            <a:off x="401955" y="5758655"/>
            <a:ext cx="379378" cy="344968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941537" y="2839166"/>
          <a:ext cx="7709404" cy="162306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63674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19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 dirty="0"/>
                        <a:t>Направленность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/>
                        <a:t>Кол-во программ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 dirty="0"/>
                        <a:t>Естественнонаучная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/>
                        <a:t>31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 dirty="0"/>
                        <a:t>Техническая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/>
                        <a:t>23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 dirty="0"/>
                        <a:t>Художественная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/>
                        <a:t>40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 dirty="0"/>
                        <a:t>Физкультурно-спортивная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 dirty="0"/>
                        <a:t>21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 dirty="0"/>
                        <a:t>Социально-гуманитарная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 dirty="0"/>
                        <a:t>22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4068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D297ED2-21F4-49F5-9F3D-5D4952D65696}"/>
              </a:ext>
            </a:extLst>
          </p:cNvPr>
          <p:cNvSpPr/>
          <p:nvPr/>
        </p:nvSpPr>
        <p:spPr>
          <a:xfrm>
            <a:off x="1740812" y="144499"/>
            <a:ext cx="6072319" cy="62257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Региональный центр «Альтаир»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FFF891F-5BC2-414F-8550-419DD71BCC44}"/>
              </a:ext>
            </a:extLst>
          </p:cNvPr>
          <p:cNvSpPr/>
          <p:nvPr/>
        </p:nvSpPr>
        <p:spPr>
          <a:xfrm>
            <a:off x="1740812" y="1078354"/>
            <a:ext cx="6072319" cy="6225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cs typeface="Times New Roman" panose="02020603050405020304" pitchFamily="18" charset="0"/>
              </a:rPr>
              <a:t>Образовательные программы для обучающихся                                 в 2021-2022 учебном году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45D144B1-CA8B-4144-A2C9-2839E7A14A44}"/>
              </a:ext>
            </a:extLst>
          </p:cNvPr>
          <p:cNvSpPr/>
          <p:nvPr/>
        </p:nvSpPr>
        <p:spPr>
          <a:xfrm>
            <a:off x="1740811" y="2055833"/>
            <a:ext cx="6072320" cy="372309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Академический рисунок. Живопись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6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16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моделирование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Хореографическое творчество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Инструментальное исполнительство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Летняя школа юных программистов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Основы театральной журналистики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sz="16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лимпиадная подготовка по физике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sz="16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лимпиадная подготовка по </a:t>
            </a:r>
            <a:r>
              <a:rPr lang="ru-RU" sz="16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биологии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Школа баскетбола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Шахматы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Самбо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Лыжные гонки (идет регистрация)</a:t>
            </a:r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34A6A5BD-4870-4DB6-9C28-780796593D9C}"/>
              </a:ext>
            </a:extLst>
          </p:cNvPr>
          <p:cNvCxnSpPr>
            <a:cxnSpLocks/>
          </p:cNvCxnSpPr>
          <p:nvPr/>
        </p:nvCxnSpPr>
        <p:spPr>
          <a:xfrm>
            <a:off x="4776971" y="815565"/>
            <a:ext cx="0" cy="2187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95DC352F-9CDC-4D54-A285-9C73FE118802}"/>
              </a:ext>
            </a:extLst>
          </p:cNvPr>
          <p:cNvCxnSpPr>
            <a:cxnSpLocks/>
          </p:cNvCxnSpPr>
          <p:nvPr/>
        </p:nvCxnSpPr>
        <p:spPr>
          <a:xfrm>
            <a:off x="4776971" y="1763776"/>
            <a:ext cx="0" cy="2615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A70E929C-5F24-4DA3-818B-BB5371318DD1}"/>
              </a:ext>
            </a:extLst>
          </p:cNvPr>
          <p:cNvSpPr/>
          <p:nvPr/>
        </p:nvSpPr>
        <p:spPr>
          <a:xfrm>
            <a:off x="3156797" y="6071686"/>
            <a:ext cx="3240348" cy="622570"/>
          </a:xfrm>
          <a:prstGeom prst="roundRect">
            <a:avLst/>
          </a:prstGeom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</a:rPr>
              <a:t>Сайт: </a:t>
            </a:r>
            <a:r>
              <a:rPr lang="en-US" sz="1600" dirty="0">
                <a:solidFill>
                  <a:schemeClr val="tx1"/>
                </a:solidFill>
              </a:rPr>
              <a:t>altairdonso.ru</a:t>
            </a:r>
            <a:endParaRPr lang="ru-RU" sz="1600" dirty="0">
              <a:solidFill>
                <a:schemeClr val="tx1"/>
              </a:solidFill>
            </a:endParaRPr>
          </a:p>
          <a:p>
            <a:pPr algn="ctr"/>
            <a:r>
              <a:rPr lang="ru-RU" sz="1600" dirty="0">
                <a:solidFill>
                  <a:schemeClr val="tx1"/>
                </a:solidFill>
              </a:rPr>
              <a:t>Сайт: </a:t>
            </a:r>
            <a:r>
              <a:rPr lang="en-US" sz="1600" dirty="0">
                <a:solidFill>
                  <a:schemeClr val="tx1"/>
                </a:solidFill>
              </a:rPr>
              <a:t>detinso.ru</a:t>
            </a: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AEFC0ADE-498C-4AA2-8AEE-F12E922FF703}"/>
              </a:ext>
            </a:extLst>
          </p:cNvPr>
          <p:cNvCxnSpPr>
            <a:cxnSpLocks/>
          </p:cNvCxnSpPr>
          <p:nvPr/>
        </p:nvCxnSpPr>
        <p:spPr>
          <a:xfrm>
            <a:off x="4776971" y="5823712"/>
            <a:ext cx="0" cy="2053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1777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620A03-C29D-45E1-8159-B475905751C2}"/>
              </a:ext>
            </a:extLst>
          </p:cNvPr>
          <p:cNvSpPr txBox="1"/>
          <p:nvPr/>
        </p:nvSpPr>
        <p:spPr>
          <a:xfrm>
            <a:off x="478681" y="254276"/>
            <a:ext cx="8978630" cy="260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b="1" dirty="0">
                <a:solidFill>
                  <a:srgbClr val="00602B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1800" b="1" dirty="0">
                <a:solidFill>
                  <a:srgbClr val="00602B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егиональный  трек Всероссийского конкурса                                                  научно-технологических проектов «Большие вызовы» 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sz="1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Цель конкурса </a:t>
            </a:r>
            <a:r>
              <a:rPr lang="ru-RU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— выявление и развитие у молодежи творческих способностей, интереса к проектной, научно-исследовательской, инженерно-технической, изобретательской и творческой деятельности, популяризация научных знаний и достижений.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https://bolshyevyzovynso.ru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849F4A1-1D26-4EE6-9FAB-ADCD58C189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009738"/>
              </p:ext>
            </p:extLst>
          </p:nvPr>
        </p:nvGraphicFramePr>
        <p:xfrm>
          <a:off x="583381" y="2737873"/>
          <a:ext cx="8032398" cy="3609465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232387">
                  <a:extLst>
                    <a:ext uri="{9D8B030D-6E8A-4147-A177-3AD203B41FA5}">
                      <a16:colId xmlns:a16="http://schemas.microsoft.com/office/drawing/2014/main" val="4275172984"/>
                    </a:ext>
                  </a:extLst>
                </a:gridCol>
                <a:gridCol w="5800011">
                  <a:extLst>
                    <a:ext uri="{9D8B030D-6E8A-4147-A177-3AD203B41FA5}">
                      <a16:colId xmlns:a16="http://schemas.microsoft.com/office/drawing/2014/main" val="1137390675"/>
                    </a:ext>
                  </a:extLst>
                </a:gridCol>
              </a:tblGrid>
              <a:tr h="26885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82140" algn="l"/>
                        </a:tabLst>
                      </a:pPr>
                      <a:r>
                        <a:rPr lang="ru-RU" sz="1400" dirty="0">
                          <a:effectLst/>
                        </a:rPr>
                        <a:t>                       Основные сроки проведения конкурса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6553970"/>
                  </a:ext>
                </a:extLst>
              </a:tr>
              <a:tr h="4568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 Ноябрь 2022 года –  февраль 2023 года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Прием заявок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1512617"/>
                  </a:ext>
                </a:extLst>
              </a:tr>
              <a:tr h="4568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Ноябрь 2022 года –       март 2023 года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Отборочный этап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6662883"/>
                  </a:ext>
                </a:extLst>
              </a:tr>
              <a:tr h="692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Ноябрь 2022 года -  декабрь 2022 года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Установочная сессия регионального трека Всероссийского трека научно-технологических проектов «Большие вызовы» (формат -- очный, дистанционный)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65932195"/>
                  </a:ext>
                </a:extLst>
              </a:tr>
              <a:tr h="692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Декабрь 2022 года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Проектная сессия регионального трека Всероссийского трека научно-технологических проектов «Большие вызовы» (формат -- дистанционный)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54726078"/>
                  </a:ext>
                </a:extLst>
              </a:tr>
              <a:tr h="692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Февраль 2023 года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Проектная сессия регионального трека Всероссийского трека научно-технологических проектов «Большие вызовы» (формат -- очный, дистанционный)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17234240"/>
                  </a:ext>
                </a:extLst>
              </a:tr>
              <a:tr h="220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 Март 2023 года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Финальный этап конкурса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025623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0189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6221088-AEA0-4A06-A09B-C83AD7F954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2342" y="674703"/>
            <a:ext cx="8445354" cy="5746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8A1ECF-3145-48FC-A83B-271FCDB8BC9E}"/>
              </a:ext>
            </a:extLst>
          </p:cNvPr>
          <p:cNvSpPr txBox="1"/>
          <p:nvPr/>
        </p:nvSpPr>
        <p:spPr>
          <a:xfrm>
            <a:off x="3320248" y="274593"/>
            <a:ext cx="50513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602B"/>
                </a:solidFill>
              </a:rPr>
              <a:t>НАПРАВЛЕНИЯ КОНКУРСА</a:t>
            </a:r>
          </a:p>
        </p:txBody>
      </p:sp>
    </p:spTree>
    <p:extLst>
      <p:ext uri="{BB962C8B-B14F-4D97-AF65-F5344CB8AC3E}">
        <p14:creationId xmlns:p14="http://schemas.microsoft.com/office/powerpoint/2010/main" val="2268604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CB8897-52BB-487C-8129-42C39DA18E41}"/>
              </a:ext>
            </a:extLst>
          </p:cNvPr>
          <p:cNvSpPr txBox="1"/>
          <p:nvPr/>
        </p:nvSpPr>
        <p:spPr>
          <a:xfrm>
            <a:off x="2450239" y="352169"/>
            <a:ext cx="6036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602B"/>
                </a:solidFill>
              </a:rPr>
              <a:t>НАЦИОНАЛЬНАЯ ТЕХНОЛОГИЧЕСКАЯ ОЛИМПИАДА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3C0A4D-4A0B-46EE-A88B-A14514B1A457}"/>
              </a:ext>
            </a:extLst>
          </p:cNvPr>
          <p:cNvSpPr txBox="1"/>
          <p:nvPr/>
        </p:nvSpPr>
        <p:spPr>
          <a:xfrm>
            <a:off x="1518082" y="1038687"/>
            <a:ext cx="3595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0" dirty="0">
                <a:solidFill>
                  <a:srgbClr val="000000"/>
                </a:solidFill>
                <a:effectLst/>
              </a:rPr>
              <a:t>НТО.Junior для 5-7 классов</a:t>
            </a:r>
            <a:endParaRPr lang="ru-RU" dirty="0"/>
          </a:p>
        </p:txBody>
      </p:sp>
      <p:sp>
        <p:nvSpPr>
          <p:cNvPr id="6" name="Управляющая кнопка: &quot;Вперед&quot; или &quot;Следующий&quot;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C839750-A63C-4AD2-BBAD-FB07E39683E6}"/>
              </a:ext>
            </a:extLst>
          </p:cNvPr>
          <p:cNvSpPr/>
          <p:nvPr/>
        </p:nvSpPr>
        <p:spPr>
          <a:xfrm>
            <a:off x="1045546" y="1041131"/>
            <a:ext cx="282102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72961" y="1603793"/>
            <a:ext cx="29900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НТО для 8-11 классов</a:t>
            </a:r>
          </a:p>
        </p:txBody>
      </p:sp>
      <p:sp>
        <p:nvSpPr>
          <p:cNvPr id="8" name="Управляющая кнопка: &quot;Вперед&quot; или &quot;Следующий&quot;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C839750-A63C-4AD2-BBAD-FB07E39683E6}"/>
              </a:ext>
            </a:extLst>
          </p:cNvPr>
          <p:cNvSpPr/>
          <p:nvPr/>
        </p:nvSpPr>
        <p:spPr>
          <a:xfrm>
            <a:off x="1045546" y="1647879"/>
            <a:ext cx="281230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95717" y="2196353"/>
            <a:ext cx="76917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602B"/>
                </a:solidFill>
              </a:rPr>
              <a:t>                                   </a:t>
            </a:r>
            <a:r>
              <a:rPr lang="ru-RU" sz="2000" b="1" dirty="0">
                <a:solidFill>
                  <a:srgbClr val="00602B"/>
                </a:solidFill>
              </a:rPr>
              <a:t>Этапы олимпиады:</a:t>
            </a:r>
          </a:p>
          <a:p>
            <a:endParaRPr lang="ru-RU" dirty="0"/>
          </a:p>
          <a:p>
            <a:r>
              <a:rPr lang="ru-RU" dirty="0"/>
              <a:t>Первый отборочный этап</a:t>
            </a:r>
          </a:p>
          <a:p>
            <a:endParaRPr lang="ru-RU" dirty="0"/>
          </a:p>
          <a:p>
            <a:r>
              <a:rPr lang="ru-RU" dirty="0"/>
              <a:t>Второй отборочный этап</a:t>
            </a:r>
          </a:p>
          <a:p>
            <a:endParaRPr lang="ru-RU" dirty="0"/>
          </a:p>
          <a:p>
            <a:r>
              <a:rPr lang="ru-RU" dirty="0"/>
              <a:t>Заключительный этап </a:t>
            </a:r>
          </a:p>
        </p:txBody>
      </p:sp>
      <p:sp>
        <p:nvSpPr>
          <p:cNvPr id="10" name="Управляющая кнопка: &quot;Вперед&quot; или &quot;Следующий&quot;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C839750-A63C-4AD2-BBAD-FB07E39683E6}"/>
              </a:ext>
            </a:extLst>
          </p:cNvPr>
          <p:cNvSpPr/>
          <p:nvPr/>
        </p:nvSpPr>
        <p:spPr>
          <a:xfrm>
            <a:off x="1045546" y="2759910"/>
            <a:ext cx="281230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1" name="Управляющая кнопка: &quot;Вперед&quot; или &quot;Следующий&quot;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C839750-A63C-4AD2-BBAD-FB07E39683E6}"/>
              </a:ext>
            </a:extLst>
          </p:cNvPr>
          <p:cNvSpPr/>
          <p:nvPr/>
        </p:nvSpPr>
        <p:spPr>
          <a:xfrm>
            <a:off x="1045546" y="3321833"/>
            <a:ext cx="281230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2" name="Управляющая кнопка: &quot;Вперед&quot; или &quot;Следующий&quot;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C839750-A63C-4AD2-BBAD-FB07E39683E6}"/>
              </a:ext>
            </a:extLst>
          </p:cNvPr>
          <p:cNvSpPr/>
          <p:nvPr/>
        </p:nvSpPr>
        <p:spPr>
          <a:xfrm>
            <a:off x="1045546" y="3877646"/>
            <a:ext cx="281230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27462" y="4775539"/>
            <a:ext cx="76917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602B"/>
                </a:solidFill>
              </a:rPr>
              <a:t>                                           </a:t>
            </a:r>
            <a:r>
              <a:rPr lang="ru-RU" sz="2000" b="1" dirty="0">
                <a:solidFill>
                  <a:srgbClr val="00602B"/>
                </a:solidFill>
              </a:rPr>
              <a:t>Предметы:</a:t>
            </a:r>
          </a:p>
          <a:p>
            <a:endParaRPr lang="ru-RU" dirty="0"/>
          </a:p>
          <a:p>
            <a:r>
              <a:rPr lang="ru-RU" dirty="0"/>
              <a:t> Математика, информатика, физика, биология, химия</a:t>
            </a:r>
          </a:p>
        </p:txBody>
      </p:sp>
      <p:sp>
        <p:nvSpPr>
          <p:cNvPr id="14" name="Управляющая кнопка: &quot;Вперед&quot; или &quot;Следующий&quot;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C839750-A63C-4AD2-BBAD-FB07E39683E6}"/>
              </a:ext>
            </a:extLst>
          </p:cNvPr>
          <p:cNvSpPr/>
          <p:nvPr/>
        </p:nvSpPr>
        <p:spPr>
          <a:xfrm>
            <a:off x="1045546" y="5276956"/>
            <a:ext cx="281230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9809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72B82F6C-1207-4C6F-9DBF-138793D1E429}"/>
              </a:ext>
            </a:extLst>
          </p:cNvPr>
          <p:cNvSpPr/>
          <p:nvPr/>
        </p:nvSpPr>
        <p:spPr>
          <a:xfrm>
            <a:off x="1310697" y="266799"/>
            <a:ext cx="7084380" cy="62257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Образовательный </a:t>
            </a:r>
            <a:r>
              <a:rPr lang="ru-RU" sz="2000" b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центр «</a:t>
            </a:r>
            <a:r>
              <a:rPr lang="ru-RU" sz="20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Сириус</a:t>
            </a:r>
            <a:r>
              <a:rPr lang="ru-RU" sz="2000" b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DB9EAE66-D9FF-4EB8-8EF7-E50C19BB7A15}"/>
              </a:ext>
            </a:extLst>
          </p:cNvPr>
          <p:cNvSpPr/>
          <p:nvPr/>
        </p:nvSpPr>
        <p:spPr>
          <a:xfrm>
            <a:off x="586864" y="1296025"/>
            <a:ext cx="3835152" cy="62257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cs typeface="Times New Roman" panose="02020603050405020304" pitchFamily="18" charset="0"/>
              </a:rPr>
              <a:t>      Образовательные программы, стажировки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BB1E0768-0B61-40E1-8F5F-61F3FAE991DC}"/>
              </a:ext>
            </a:extLst>
          </p:cNvPr>
          <p:cNvSpPr/>
          <p:nvPr/>
        </p:nvSpPr>
        <p:spPr>
          <a:xfrm>
            <a:off x="5213856" y="1281695"/>
            <a:ext cx="3835151" cy="62257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cs typeface="Times New Roman" panose="02020603050405020304" pitchFamily="18" charset="0"/>
              </a:rPr>
              <a:t>Образовательные программы, олимпиадная подготовка</a:t>
            </a: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B94401A1-34C8-4DC4-BE6C-EBD5A8B3C090}"/>
              </a:ext>
            </a:extLst>
          </p:cNvPr>
          <p:cNvCxnSpPr>
            <a:cxnSpLocks/>
          </p:cNvCxnSpPr>
          <p:nvPr/>
        </p:nvCxnSpPr>
        <p:spPr>
          <a:xfrm>
            <a:off x="2504440" y="971621"/>
            <a:ext cx="0" cy="25879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D59EA2B9-37FB-4A87-B555-53ACCF910628}"/>
              </a:ext>
            </a:extLst>
          </p:cNvPr>
          <p:cNvCxnSpPr>
            <a:cxnSpLocks/>
          </p:cNvCxnSpPr>
          <p:nvPr/>
        </p:nvCxnSpPr>
        <p:spPr>
          <a:xfrm>
            <a:off x="7131431" y="971621"/>
            <a:ext cx="0" cy="25879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EAD3EB0E-186D-4006-95B0-00824C4318DB}"/>
              </a:ext>
            </a:extLst>
          </p:cNvPr>
          <p:cNvSpPr/>
          <p:nvPr/>
        </p:nvSpPr>
        <p:spPr>
          <a:xfrm>
            <a:off x="487680" y="3980093"/>
            <a:ext cx="4033520" cy="114853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cs typeface="Times New Roman" panose="02020603050405020304" pitchFamily="18" charset="0"/>
              </a:rPr>
              <a:t>Математика, биология,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cs typeface="Times New Roman" panose="02020603050405020304" pitchFamily="18" charset="0"/>
              </a:rPr>
              <a:t>информатика, физика</a:t>
            </a: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0D23852A-681C-4813-B60C-0805CDDB0F6C}"/>
              </a:ext>
            </a:extLst>
          </p:cNvPr>
          <p:cNvCxnSpPr>
            <a:cxnSpLocks/>
          </p:cNvCxnSpPr>
          <p:nvPr/>
        </p:nvCxnSpPr>
        <p:spPr>
          <a:xfrm>
            <a:off x="2504440" y="1976491"/>
            <a:ext cx="0" cy="523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6BCF058D-4D6D-4081-B4D3-43ABFC79F744}"/>
              </a:ext>
            </a:extLst>
          </p:cNvPr>
          <p:cNvCxnSpPr>
            <a:cxnSpLocks/>
          </p:cNvCxnSpPr>
          <p:nvPr/>
        </p:nvCxnSpPr>
        <p:spPr>
          <a:xfrm>
            <a:off x="7131431" y="1976491"/>
            <a:ext cx="0" cy="523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CF5C28F9-DAF9-4BAF-BF55-F7E5C64A62D3}"/>
              </a:ext>
            </a:extLst>
          </p:cNvPr>
          <p:cNvSpPr/>
          <p:nvPr/>
        </p:nvSpPr>
        <p:spPr>
          <a:xfrm>
            <a:off x="1941016" y="5975183"/>
            <a:ext cx="5823743" cy="622570"/>
          </a:xfrm>
          <a:prstGeom prst="roundRect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</a:rPr>
              <a:t>Сайт: </a:t>
            </a:r>
            <a:r>
              <a:rPr lang="en-US" sz="1600" dirty="0">
                <a:solidFill>
                  <a:schemeClr val="tx1"/>
                </a:solidFill>
              </a:rPr>
              <a:t>sochisirius.ru 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B5A32CDF-C89C-42DF-9BCE-4157D2A845B6}"/>
              </a:ext>
            </a:extLst>
          </p:cNvPr>
          <p:cNvSpPr/>
          <p:nvPr/>
        </p:nvSpPr>
        <p:spPr>
          <a:xfrm>
            <a:off x="533598" y="2577296"/>
            <a:ext cx="3941685" cy="77643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</a:rPr>
              <a:t>Педагоги среднего, общего и дополнительного образования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E2D77B53-3749-43EF-BE7D-2A8802C11713}"/>
              </a:ext>
            </a:extLst>
          </p:cNvPr>
          <p:cNvCxnSpPr>
            <a:cxnSpLocks/>
          </p:cNvCxnSpPr>
          <p:nvPr/>
        </p:nvCxnSpPr>
        <p:spPr>
          <a:xfrm>
            <a:off x="2504440" y="3471324"/>
            <a:ext cx="0" cy="41768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5AAF0191-5EF8-42C5-98BF-5DD4C6F63877}"/>
              </a:ext>
            </a:extLst>
          </p:cNvPr>
          <p:cNvCxnSpPr>
            <a:cxnSpLocks/>
          </p:cNvCxnSpPr>
          <p:nvPr/>
        </p:nvCxnSpPr>
        <p:spPr>
          <a:xfrm>
            <a:off x="2504440" y="5297806"/>
            <a:ext cx="0" cy="523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5B1AA070-6C02-444E-AAC2-72FD91DCE322}"/>
              </a:ext>
            </a:extLst>
          </p:cNvPr>
          <p:cNvSpPr/>
          <p:nvPr/>
        </p:nvSpPr>
        <p:spPr>
          <a:xfrm>
            <a:off x="5160589" y="2561129"/>
            <a:ext cx="3941685" cy="77643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</a:rPr>
              <a:t>Обучающиеся</a:t>
            </a:r>
          </a:p>
        </p:txBody>
      </p: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ABEEA185-94F6-42A4-BDE0-8FC0A089108B}"/>
              </a:ext>
            </a:extLst>
          </p:cNvPr>
          <p:cNvCxnSpPr>
            <a:cxnSpLocks/>
          </p:cNvCxnSpPr>
          <p:nvPr/>
        </p:nvCxnSpPr>
        <p:spPr>
          <a:xfrm>
            <a:off x="7131431" y="5303987"/>
            <a:ext cx="0" cy="523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A9558F5F-ABA2-4D7B-A560-2F1641F9B73F}"/>
              </a:ext>
            </a:extLst>
          </p:cNvPr>
          <p:cNvCxnSpPr>
            <a:cxnSpLocks/>
          </p:cNvCxnSpPr>
          <p:nvPr/>
        </p:nvCxnSpPr>
        <p:spPr>
          <a:xfrm>
            <a:off x="7110613" y="3471324"/>
            <a:ext cx="0" cy="41768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Прямоугольник: скругленные углы 10">
            <a:extLst>
              <a:ext uri="{FF2B5EF4-FFF2-40B4-BE49-F238E27FC236}">
                <a16:creationId xmlns:a16="http://schemas.microsoft.com/office/drawing/2014/main" id="{EAD3EB0E-186D-4006-95B0-00824C4318DB}"/>
              </a:ext>
            </a:extLst>
          </p:cNvPr>
          <p:cNvSpPr/>
          <p:nvPr/>
        </p:nvSpPr>
        <p:spPr>
          <a:xfrm>
            <a:off x="5114671" y="3980093"/>
            <a:ext cx="4033520" cy="114853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Пригласительная олимпиада</a:t>
            </a:r>
          </a:p>
          <a:p>
            <a:pPr algn="ctr"/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по лингвистике, </a:t>
            </a:r>
            <a:r>
              <a:rPr lang="ru-RU" sz="1600" dirty="0">
                <a:solidFill>
                  <a:schemeClr val="tx1"/>
                </a:solidFill>
                <a:cs typeface="Times New Roman" panose="02020603050405020304" pitchFamily="18" charset="0"/>
              </a:rPr>
              <a:t>пригласительный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cs typeface="Times New Roman" panose="02020603050405020304" pitchFamily="18" charset="0"/>
              </a:rPr>
              <a:t>этап ВСОШ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2406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2D9AC7-4779-4369-86ED-C11D497B365E}"/>
              </a:ext>
            </a:extLst>
          </p:cNvPr>
          <p:cNvSpPr txBox="1"/>
          <p:nvPr/>
        </p:nvSpPr>
        <p:spPr>
          <a:xfrm>
            <a:off x="441712" y="124287"/>
            <a:ext cx="9392575" cy="2140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602B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Показатели эффективности деятельности муниципального                             ресурсного центра за 2021-2022 учебный год</a:t>
            </a:r>
            <a:endParaRPr lang="ru-RU" sz="2000" dirty="0">
              <a:solidFill>
                <a:srgbClr val="00602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Количество обучающихся 1-11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 </a:t>
            </a:r>
            <a:r>
              <a:rPr lang="ru-RU" sz="1800" b="1" dirty="0">
                <a:solidFill>
                  <a:srgbClr val="EAB2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2390</a:t>
            </a:r>
            <a:endParaRPr lang="ru-RU" sz="1800" b="1" dirty="0">
              <a:solidFill>
                <a:srgbClr val="EAB2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Количество педагогических работников:  </a:t>
            </a:r>
            <a:r>
              <a:rPr lang="ru-RU" sz="1800" b="1" dirty="0">
                <a:solidFill>
                  <a:srgbClr val="EAB2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423</a:t>
            </a:r>
            <a:endParaRPr lang="ru-RU" sz="1800" b="1" dirty="0">
              <a:solidFill>
                <a:srgbClr val="EAB2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Количество педагогических работников, привлеченных к образовательному процессу МРЦ:  </a:t>
            </a:r>
            <a:r>
              <a:rPr lang="ru-RU" sz="1800" b="1" dirty="0">
                <a:solidFill>
                  <a:srgbClr val="EAB2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endParaRPr lang="ru-RU" sz="1800" b="1" dirty="0">
              <a:solidFill>
                <a:srgbClr val="EAB2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B540410C-627B-4DC6-A5D9-2C73D75F81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8811440"/>
              </p:ext>
            </p:extLst>
          </p:nvPr>
        </p:nvGraphicFramePr>
        <p:xfrm>
          <a:off x="538479" y="2326639"/>
          <a:ext cx="8473441" cy="4245219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760218">
                  <a:extLst>
                    <a:ext uri="{9D8B030D-6E8A-4147-A177-3AD203B41FA5}">
                      <a16:colId xmlns:a16="http://schemas.microsoft.com/office/drawing/2014/main" val="660204091"/>
                    </a:ext>
                  </a:extLst>
                </a:gridCol>
                <a:gridCol w="6281654">
                  <a:extLst>
                    <a:ext uri="{9D8B030D-6E8A-4147-A177-3AD203B41FA5}">
                      <a16:colId xmlns:a16="http://schemas.microsoft.com/office/drawing/2014/main" val="2621429480"/>
                    </a:ext>
                  </a:extLst>
                </a:gridCol>
                <a:gridCol w="1431569">
                  <a:extLst>
                    <a:ext uri="{9D8B030D-6E8A-4147-A177-3AD203B41FA5}">
                      <a16:colId xmlns:a16="http://schemas.microsoft.com/office/drawing/2014/main" val="1714060791"/>
                    </a:ext>
                  </a:extLst>
                </a:gridCol>
              </a:tblGrid>
              <a:tr h="2376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r>
                        <a:rPr lang="ru-RU" sz="1400" dirty="0" err="1">
                          <a:effectLst/>
                        </a:rPr>
                        <a:t>п</a:t>
                      </a:r>
                      <a:r>
                        <a:rPr lang="ru-RU" sz="1400" dirty="0">
                          <a:effectLst/>
                        </a:rPr>
                        <a:t>/</a:t>
                      </a:r>
                      <a:r>
                        <a:rPr lang="ru-RU" sz="1400" dirty="0" err="1">
                          <a:effectLst/>
                        </a:rPr>
                        <a:t>п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Наименование показателя</a:t>
                      </a:r>
                      <a:endParaRPr lang="ru-RU" sz="1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Количество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18842813"/>
                  </a:ext>
                </a:extLst>
              </a:tr>
              <a:tr h="7128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Проведенные образовательные программы в формате интенсивных профильных смен по направлениям «Наука», «Спорт», «Искусство»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       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5194270"/>
                  </a:ext>
                </a:extLst>
              </a:tr>
              <a:tr h="7128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Доля детей, обучающихся в 1 -11 классах, вовлеченных в мероприятия по выявлению и сопровождению одаренных детей (процентов)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    </a:t>
                      </a:r>
                      <a:r>
                        <a:rPr lang="ru-RU" sz="1400" baseline="0" dirty="0">
                          <a:effectLst/>
                        </a:rPr>
                        <a:t>  30</a:t>
                      </a:r>
                      <a:r>
                        <a:rPr lang="ru-RU" sz="1400" dirty="0">
                          <a:effectLst/>
                        </a:rPr>
                        <a:t>%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23645192"/>
                  </a:ext>
                </a:extLst>
              </a:tr>
              <a:tr h="9504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</a:rPr>
                        <a:t>Доля детей, обучающихся в 1 -11 классах с ОВЗ, вовлеченных в мероприятия по выявлению и сопровождению одаренных детей (процентов)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      0 %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4475672"/>
                  </a:ext>
                </a:extLst>
              </a:tr>
              <a:tr h="7128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</a:rPr>
                        <a:t>Проведенные муниципальные мероприятия по выявлению выдающихся способностей и высокой мотивации у детей и молодежи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</a:t>
                      </a:r>
                      <a:r>
                        <a:rPr lang="ru-RU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4705082"/>
                  </a:ext>
                </a:extLst>
              </a:tr>
              <a:tr h="8999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Доля педагогических работников, прошедших обучение, в том числе повышение квалификации, стажировку на площадке Образовательного центра «Сириус» и регионального центра «Альтаир» (процентов)</a:t>
                      </a:r>
                      <a:endParaRPr lang="ru-RU" sz="1400" dirty="0">
                        <a:effectLst/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        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87891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7693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C0F35B7-237A-47DA-A092-9BFED930233A}"/>
              </a:ext>
            </a:extLst>
          </p:cNvPr>
          <p:cNvSpPr txBox="1"/>
          <p:nvPr/>
        </p:nvSpPr>
        <p:spPr>
          <a:xfrm>
            <a:off x="668145" y="1196974"/>
            <a:ext cx="9445841" cy="521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Муниципальный этап Всероссийского конкурса юных исследователей окружающей среды                                      «Открытия -2030»  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sz="1600" dirty="0">
                <a:effectLst/>
                <a:ea typeface="Calibri" panose="020F0502020204030204" pitchFamily="34" charset="0"/>
              </a:rPr>
              <a:t>Всероссийская олимпиада школьников (школьный, муниципальный этап)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endParaRPr lang="ru-RU" sz="1600" dirty="0">
              <a:effectLst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Районный конкурс проектов технического моделирования и конструирования для обучающихся 5-11 классов «От идеи до воплощения» 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Районный конкурс макетированных работ на бумажной основе для обучающихся начальных классов «Юный архитектор»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Районный конкурс проектов для дошкольников и обучающихся начальных классов       «Инженерный СТАРТ».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C7FDB2-CC19-4D73-B95F-2D86CC9A0500}"/>
              </a:ext>
            </a:extLst>
          </p:cNvPr>
          <p:cNvSpPr txBox="1"/>
          <p:nvPr/>
        </p:nvSpPr>
        <p:spPr>
          <a:xfrm>
            <a:off x="2055585" y="309065"/>
            <a:ext cx="6165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00602B"/>
                </a:solidFill>
                <a:cs typeface="Times New Roman" panose="02020603050405020304" pitchFamily="18" charset="0"/>
              </a:rPr>
              <a:t>Мероприятия </a:t>
            </a:r>
            <a:r>
              <a:rPr lang="ru-RU" b="1" dirty="0">
                <a:solidFill>
                  <a:srgbClr val="00602B"/>
                </a:solidFill>
                <a:cs typeface="Times New Roman" panose="02020603050405020304" pitchFamily="18" charset="0"/>
              </a:rPr>
              <a:t>Муниципального ресурсного центра</a:t>
            </a:r>
            <a:r>
              <a:rPr lang="ru-RU" sz="1800" b="1" dirty="0">
                <a:solidFill>
                  <a:srgbClr val="00602B"/>
                </a:solidFill>
                <a:cs typeface="Times New Roman" panose="02020603050405020304" pitchFamily="18" charset="0"/>
              </a:rPr>
              <a:t>    на 2022-2023 учебный год</a:t>
            </a:r>
            <a:endParaRPr lang="ru-RU" dirty="0">
              <a:solidFill>
                <a:srgbClr val="00602B"/>
              </a:solidFill>
            </a:endParaRPr>
          </a:p>
        </p:txBody>
      </p:sp>
      <p:sp>
        <p:nvSpPr>
          <p:cNvPr id="14" name="Управляющая кнопка: &quot;Вперед&quot; или &quot;Следующий&quot; 1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D3ACE73-E160-419A-8A7F-1437699C5192}"/>
              </a:ext>
            </a:extLst>
          </p:cNvPr>
          <p:cNvSpPr/>
          <p:nvPr/>
        </p:nvSpPr>
        <p:spPr>
          <a:xfrm>
            <a:off x="323700" y="1267045"/>
            <a:ext cx="282102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5" name="Управляющая кнопка: &quot;Вперед&quot; или &quot;Следующий&quot; 1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01796DBD-BC7A-47F1-8127-38A0CF63DF49}"/>
              </a:ext>
            </a:extLst>
          </p:cNvPr>
          <p:cNvSpPr/>
          <p:nvPr/>
        </p:nvSpPr>
        <p:spPr>
          <a:xfrm>
            <a:off x="323700" y="2375072"/>
            <a:ext cx="282102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6" name="Управляющая кнопка: &quot;Вперед&quot; или &quot;Следующий&quot; 1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DDE4964D-DE99-4108-858E-D4CA22AA4669}"/>
              </a:ext>
            </a:extLst>
          </p:cNvPr>
          <p:cNvSpPr/>
          <p:nvPr/>
        </p:nvSpPr>
        <p:spPr>
          <a:xfrm>
            <a:off x="323700" y="3224369"/>
            <a:ext cx="282102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7" name="Управляющая кнопка: &quot;Вперед&quot; или &quot;Следующий&quot; 1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8659D94-BE28-4BEE-A6FF-7C569BAD58E4}"/>
              </a:ext>
            </a:extLst>
          </p:cNvPr>
          <p:cNvSpPr/>
          <p:nvPr/>
        </p:nvSpPr>
        <p:spPr>
          <a:xfrm>
            <a:off x="323700" y="4309114"/>
            <a:ext cx="282102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8" name="Управляющая кнопка: &quot;Вперед&quot; или &quot;Следующий&quot; 1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68D2A67-5BC3-4664-88EB-D6420B4604C7}"/>
              </a:ext>
            </a:extLst>
          </p:cNvPr>
          <p:cNvSpPr/>
          <p:nvPr/>
        </p:nvSpPr>
        <p:spPr>
          <a:xfrm>
            <a:off x="323700" y="5418466"/>
            <a:ext cx="282102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323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31273" y="786074"/>
            <a:ext cx="8593282" cy="436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solidFill>
                  <a:prstClr val="black"/>
                </a:solidFill>
                <a:ea typeface="Calibri" panose="020F0502020204030204" pitchFamily="34" charset="0"/>
              </a:rPr>
              <a:t>Районная каникулярная школа по техническому творчеству 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solidFill>
                <a:prstClr val="black"/>
              </a:solidFill>
              <a:ea typeface="Calibri" panose="020F0502020204030204" pitchFamily="34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Районный турнир для обучающихся 6-8 классов «Математическая карусель»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solidFill>
                  <a:prstClr val="black"/>
                </a:solidFill>
                <a:ea typeface="Calibri" panose="020F0502020204030204" pitchFamily="34" charset="0"/>
              </a:rPr>
              <a:t>Районный турнир для обучающихся начальных классов «Я играю в шашки»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solidFill>
                <a:prstClr val="black"/>
              </a:solidFill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sz="16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Районная профильная смена «Волшебный мир искусства»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endParaRPr lang="ru-RU" sz="16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r>
              <a:rPr lang="ru-RU" sz="16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Муниципальный этап «Большого Всероссийского фестиваля детского и юношеского творчества»   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tabLst>
                <a:tab pos="1882140" algn="l"/>
              </a:tabLst>
            </a:pPr>
            <a:endParaRPr lang="ru-RU" sz="16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&quot;Вперед&quot; или &quot;Следующий&quot; 1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D3ACE73-E160-419A-8A7F-1437699C5192}"/>
              </a:ext>
            </a:extLst>
          </p:cNvPr>
          <p:cNvSpPr/>
          <p:nvPr/>
        </p:nvSpPr>
        <p:spPr>
          <a:xfrm>
            <a:off x="444928" y="768282"/>
            <a:ext cx="282102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" name="Управляющая кнопка: &quot;Вперед&quot; или &quot;Следующий&quot; 1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D3ACE73-E160-419A-8A7F-1437699C5192}"/>
              </a:ext>
            </a:extLst>
          </p:cNvPr>
          <p:cNvSpPr/>
          <p:nvPr/>
        </p:nvSpPr>
        <p:spPr>
          <a:xfrm>
            <a:off x="444928" y="1637654"/>
            <a:ext cx="282102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Управляющая кнопка: &quot;Вперед&quot; или &quot;Следующий&quot; 1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D3ACE73-E160-419A-8A7F-1437699C5192}"/>
              </a:ext>
            </a:extLst>
          </p:cNvPr>
          <p:cNvSpPr/>
          <p:nvPr/>
        </p:nvSpPr>
        <p:spPr>
          <a:xfrm>
            <a:off x="444928" y="2444682"/>
            <a:ext cx="282102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Управляющая кнопка: &quot;Вперед&quot; или &quot;Следующий&quot; 1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D3ACE73-E160-419A-8A7F-1437699C5192}"/>
              </a:ext>
            </a:extLst>
          </p:cNvPr>
          <p:cNvSpPr/>
          <p:nvPr/>
        </p:nvSpPr>
        <p:spPr>
          <a:xfrm>
            <a:off x="444928" y="3241318"/>
            <a:ext cx="282102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8" name="Управляющая кнопка: &quot;Вперед&quot; или &quot;Следующий&quot; 1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D3ACE73-E160-419A-8A7F-1437699C5192}"/>
              </a:ext>
            </a:extLst>
          </p:cNvPr>
          <p:cNvSpPr/>
          <p:nvPr/>
        </p:nvSpPr>
        <p:spPr>
          <a:xfrm>
            <a:off x="444928" y="4079519"/>
            <a:ext cx="282102" cy="377974"/>
          </a:xfrm>
          <a:prstGeom prst="actionButtonForwardNex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925510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1376</TotalTime>
  <Words>940</Words>
  <Application>Microsoft Office PowerPoint</Application>
  <PresentationFormat>Широкоэкранный</PresentationFormat>
  <Paragraphs>151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24</cp:revision>
  <dcterms:created xsi:type="dcterms:W3CDTF">2022-08-17T02:14:11Z</dcterms:created>
  <dcterms:modified xsi:type="dcterms:W3CDTF">2022-08-22T02:06:52Z</dcterms:modified>
</cp:coreProperties>
</file>